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90" r:id="rId5"/>
    <p:sldId id="271" r:id="rId6"/>
    <p:sldId id="258" r:id="rId7"/>
    <p:sldId id="264" r:id="rId8"/>
    <p:sldId id="262" r:id="rId9"/>
    <p:sldId id="288" r:id="rId10"/>
    <p:sldId id="287" r:id="rId11"/>
    <p:sldId id="291" r:id="rId12"/>
    <p:sldId id="268" r:id="rId13"/>
    <p:sldId id="267" r:id="rId14"/>
    <p:sldId id="293" r:id="rId15"/>
    <p:sldId id="294" r:id="rId16"/>
    <p:sldId id="296" r:id="rId17"/>
    <p:sldId id="300" r:id="rId18"/>
    <p:sldId id="297" r:id="rId19"/>
    <p:sldId id="269" r:id="rId20"/>
    <p:sldId id="292" r:id="rId21"/>
    <p:sldId id="279" r:id="rId22"/>
    <p:sldId id="299" r:id="rId23"/>
    <p:sldId id="266" r:id="rId24"/>
    <p:sldId id="295" r:id="rId25"/>
    <p:sldId id="277" r:id="rId26"/>
    <p:sldId id="298" r:id="rId27"/>
    <p:sldId id="272" r:id="rId28"/>
    <p:sldId id="260" r:id="rId29"/>
    <p:sldId id="270" r:id="rId30"/>
    <p:sldId id="274" r:id="rId31"/>
    <p:sldId id="281" r:id="rId32"/>
    <p:sldId id="278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-1300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D5251-8F6C-43D0-87DD-2A64AA45163E}" type="datetimeFigureOut">
              <a:rPr lang="ru-RU" smtClean="0"/>
              <a:pPr/>
              <a:t>30.09.2025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ED13-523B-4F5E-B232-26E3FFDC4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175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D5251-8F6C-43D0-87DD-2A64AA45163E}" type="datetimeFigureOut">
              <a:rPr lang="ru-RU" smtClean="0"/>
              <a:pPr/>
              <a:t>30.09.2025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ED13-523B-4F5E-B232-26E3FFDC4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9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D5251-8F6C-43D0-87DD-2A64AA45163E}" type="datetimeFigureOut">
              <a:rPr lang="ru-RU" smtClean="0"/>
              <a:pPr/>
              <a:t>30.09.2025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ED13-523B-4F5E-B232-26E3FFDC4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262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D5251-8F6C-43D0-87DD-2A64AA45163E}" type="datetimeFigureOut">
              <a:rPr lang="ru-RU" smtClean="0"/>
              <a:pPr/>
              <a:t>30.09.2025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ED13-523B-4F5E-B232-26E3FFDC4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54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D5251-8F6C-43D0-87DD-2A64AA45163E}" type="datetimeFigureOut">
              <a:rPr lang="ru-RU" smtClean="0"/>
              <a:pPr/>
              <a:t>30.09.2025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ED13-523B-4F5E-B232-26E3FFDC4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700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D5251-8F6C-43D0-87DD-2A64AA45163E}" type="datetimeFigureOut">
              <a:rPr lang="ru-RU" smtClean="0"/>
              <a:pPr/>
              <a:t>30.09.2025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ED13-523B-4F5E-B232-26E3FFDC4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105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D5251-8F6C-43D0-87DD-2A64AA45163E}" type="datetimeFigureOut">
              <a:rPr lang="ru-RU" smtClean="0"/>
              <a:pPr/>
              <a:t>30.09.2025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ED13-523B-4F5E-B232-26E3FFDC4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654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D5251-8F6C-43D0-87DD-2A64AA45163E}" type="datetimeFigureOut">
              <a:rPr lang="ru-RU" smtClean="0"/>
              <a:pPr/>
              <a:t>30.09.2025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ED13-523B-4F5E-B232-26E3FFDC4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841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D5251-8F6C-43D0-87DD-2A64AA45163E}" type="datetimeFigureOut">
              <a:rPr lang="ru-RU" smtClean="0"/>
              <a:pPr/>
              <a:t>30.09.2025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ED13-523B-4F5E-B232-26E3FFDC4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098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D5251-8F6C-43D0-87DD-2A64AA45163E}" type="datetimeFigureOut">
              <a:rPr lang="ru-RU" smtClean="0"/>
              <a:pPr/>
              <a:t>30.09.2025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ED13-523B-4F5E-B232-26E3FFDC4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000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D5251-8F6C-43D0-87DD-2A64AA45163E}" type="datetimeFigureOut">
              <a:rPr lang="ru-RU" smtClean="0"/>
              <a:pPr/>
              <a:t>30.09.2025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ED13-523B-4F5E-B232-26E3FFDC4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574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D5251-8F6C-43D0-87DD-2A64AA45163E}" type="datetimeFigureOut">
              <a:rPr lang="ru-RU" smtClean="0"/>
              <a:pPr/>
              <a:t>30.09.2025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79ED13-523B-4F5E-B232-26E3FFDC4C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382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4.jpeg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006" y="3957492"/>
            <a:ext cx="2653873" cy="2559989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28650" y="711200"/>
            <a:ext cx="7886700" cy="24674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Портфолио воспитателя</a:t>
            </a:r>
            <a:br>
              <a:rPr lang="ru-RU" sz="3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i="1" dirty="0">
              <a:solidFill>
                <a:srgbClr val="002060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628650" y="1429555"/>
            <a:ext cx="3886200" cy="4747408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>
                <a:solidFill>
                  <a:srgbClr val="002060"/>
                </a:solidFill>
              </a:rPr>
              <a:t>МБДОУ «Казачий детский сад «Светлячок»</a:t>
            </a:r>
            <a:br>
              <a:rPr lang="ru-RU" b="1" i="1" dirty="0">
                <a:solidFill>
                  <a:srgbClr val="002060"/>
                </a:solidFill>
              </a:rPr>
            </a:br>
            <a:r>
              <a:rPr lang="ru-RU" b="1" i="1" dirty="0">
                <a:solidFill>
                  <a:srgbClr val="002060"/>
                </a:solidFill>
              </a:rPr>
              <a:t>п. Иловля, Волгоградская область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3981451" y="711200"/>
            <a:ext cx="4533900" cy="55899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i="1" dirty="0" smtClean="0">
                <a:solidFill>
                  <a:srgbClr val="FF0000"/>
                </a:solidFill>
              </a:rPr>
              <a:t>Евсеева</a:t>
            </a:r>
          </a:p>
          <a:p>
            <a:pPr marL="0" indent="0" algn="ctr">
              <a:buNone/>
            </a:pPr>
            <a:r>
              <a:rPr lang="ru-RU" sz="3600" b="1" i="1" dirty="0" smtClean="0">
                <a:solidFill>
                  <a:srgbClr val="FF0000"/>
                </a:solidFill>
              </a:rPr>
              <a:t> Наталья Сергеевна 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pic>
        <p:nvPicPr>
          <p:cNvPr id="10" name="Рисунок 9" descr="C:\Users\админ\Downloads\IMG-20250924-WA0028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83315" y="2017484"/>
            <a:ext cx="3381828" cy="4615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60186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2757715" y="328749"/>
            <a:ext cx="3556000" cy="696686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</a:t>
            </a:r>
            <a:endParaRPr lang="ru-RU" sz="28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7751" y="1845137"/>
            <a:ext cx="418905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5763" indent="-385763">
              <a:buAutoNum type="arabicPeriod"/>
            </a:pPr>
            <a:r>
              <a:rPr lang="ru-RU" sz="2800" b="1" i="1" dirty="0"/>
              <a:t>Информационная карта.</a:t>
            </a:r>
          </a:p>
          <a:p>
            <a:r>
              <a:rPr lang="ru-RU" sz="2800" b="1" i="1" dirty="0"/>
              <a:t>2. Сведения об образовании.</a:t>
            </a:r>
          </a:p>
          <a:p>
            <a:r>
              <a:rPr lang="ru-RU" sz="2800" b="1" i="1" dirty="0"/>
              <a:t>3. Курсы повышения квалификации.</a:t>
            </a:r>
          </a:p>
          <a:p>
            <a:r>
              <a:rPr lang="ru-RU" sz="2800" b="1" i="1" dirty="0"/>
              <a:t>4. Профессиональная деятельность.</a:t>
            </a:r>
          </a:p>
          <a:p>
            <a:r>
              <a:rPr lang="ru-RU" sz="2800" b="1" i="1" dirty="0"/>
              <a:t>7. Фотоархив</a:t>
            </a:r>
          </a:p>
          <a:p>
            <a:endParaRPr lang="ru-RU" sz="2400" b="1" i="1" dirty="0"/>
          </a:p>
        </p:txBody>
      </p:sp>
      <p:pic>
        <p:nvPicPr>
          <p:cNvPr id="6" name="Рисунок 5" descr="C:\Users\9734~1\AppData\Local\Temp\Rar$DIa3552.32654\1000004240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8113" y="1553936"/>
            <a:ext cx="4093029" cy="4962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30721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02971" y="339154"/>
            <a:ext cx="5486400" cy="690942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  <a:latin typeface="Calibri" panose="020F0502020204030204" pitchFamily="34" charset="0"/>
              </a:rPr>
              <a:t>1. Информационная карта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28650" y="1436915"/>
            <a:ext cx="7833179" cy="2438399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/>
              <a:t>Дата рождения: </a:t>
            </a:r>
            <a:r>
              <a:rPr lang="ru-RU" b="1" i="1" dirty="0" smtClean="0"/>
              <a:t>09.10.1973</a:t>
            </a:r>
            <a:endParaRPr lang="ru-RU" b="1" i="1" dirty="0"/>
          </a:p>
          <a:p>
            <a:r>
              <a:rPr lang="ru-RU" b="1" i="1" dirty="0"/>
              <a:t>Образование: </a:t>
            </a:r>
            <a:r>
              <a:rPr lang="ru-RU" b="1" i="1" dirty="0" smtClean="0"/>
              <a:t>среднее специальное</a:t>
            </a:r>
            <a:endParaRPr lang="ru-RU" b="1" i="1" dirty="0"/>
          </a:p>
          <a:p>
            <a:r>
              <a:rPr lang="ru-RU" b="1" i="1" dirty="0"/>
              <a:t>Место работы: МБДОУ «Казачий детский сад «Светлячок», р. п. Иловля, Волгоградская область.</a:t>
            </a:r>
          </a:p>
          <a:p>
            <a:r>
              <a:rPr lang="ru-RU" b="1" i="1" dirty="0"/>
              <a:t>Стаж </a:t>
            </a:r>
            <a:r>
              <a:rPr lang="ru-RU" b="1" i="1" dirty="0" smtClean="0"/>
              <a:t>педагогической работы: 25 лет</a:t>
            </a:r>
            <a:endParaRPr lang="ru-RU" b="1" i="1" dirty="0"/>
          </a:p>
        </p:txBody>
      </p:sp>
      <p:pic>
        <p:nvPicPr>
          <p:cNvPr id="5" name="Рисунок 4" descr="C:\Users\админ\AppData\Local\Microsoft\Windows\Temporary Internet Files\Content.Word\IMG2025092607453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6623" y="3817257"/>
            <a:ext cx="5787263" cy="283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74104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09601" y="464457"/>
            <a:ext cx="4920342" cy="25835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</a:rPr>
              <a:t>Мое жизненное кредо:</a:t>
            </a:r>
          </a:p>
          <a:p>
            <a:pPr algn="ctr"/>
            <a:endParaRPr lang="ru-RU" sz="2800" b="1" i="1" dirty="0" smtClean="0">
              <a:solidFill>
                <a:schemeClr val="tx1"/>
              </a:solidFill>
            </a:endParaRPr>
          </a:p>
          <a:p>
            <a:pPr algn="ctr"/>
            <a:r>
              <a:rPr lang="ru-RU" sz="2800" b="1" i="1" dirty="0" smtClean="0">
                <a:solidFill>
                  <a:schemeClr val="tx1"/>
                </a:solidFill>
              </a:rPr>
              <a:t>«Даже самые темные тучи пройдут, и снова засияет солнце».</a:t>
            </a:r>
            <a:endParaRPr lang="ru-RU" sz="2800" b="1" dirty="0" smtClean="0">
              <a:solidFill>
                <a:schemeClr val="tx1"/>
              </a:solidFill>
            </a:endParaRPr>
          </a:p>
          <a:p>
            <a:pPr algn="ctr"/>
            <a:endParaRPr lang="ru-RU" sz="2800" b="1" i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3142" y="3585029"/>
            <a:ext cx="8069944" cy="27867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</a:rPr>
              <a:t>Мое педагогическое кредо:</a:t>
            </a:r>
          </a:p>
          <a:p>
            <a:pPr algn="ctr"/>
            <a:r>
              <a:rPr lang="ru-RU" sz="2800" b="1" i="1" dirty="0" smtClean="0">
                <a:solidFill>
                  <a:schemeClr val="tx1"/>
                </a:solidFill>
              </a:rPr>
              <a:t>«Воспитатель – это волшебник, который открывает детям дверь в мир взрослых. И от того, что знает и умеет воспитатель, зависит и то, чему и как он научил своих воспитанников»</a:t>
            </a:r>
            <a:endParaRPr lang="ru-RU" sz="2800" b="1" i="1" dirty="0">
              <a:solidFill>
                <a:schemeClr val="tx1"/>
              </a:solidFill>
            </a:endParaRPr>
          </a:p>
        </p:txBody>
      </p:sp>
      <p:pic>
        <p:nvPicPr>
          <p:cNvPr id="7" name="Рисунок 6" descr="C:\Users\админ\AppData\Local\Microsoft\Windows\Temporary Internet Files\Content.Word\IMG2025092609002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76429" y="384628"/>
            <a:ext cx="267754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8650" y="0"/>
            <a:ext cx="7871406" cy="579549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  <a:latin typeface="+mn-lt"/>
              </a:rPr>
              <a:t>2. Образование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712760"/>
              </p:ext>
            </p:extLst>
          </p:nvPr>
        </p:nvGraphicFramePr>
        <p:xfrm>
          <a:off x="350608" y="643943"/>
          <a:ext cx="8372478" cy="38845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13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510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884513">
                <a:tc>
                  <a:txBody>
                    <a:bodyPr/>
                    <a:lstStyle/>
                    <a:p>
                      <a:r>
                        <a:rPr lang="ru-RU" sz="2800" b="1" i="1" dirty="0">
                          <a:solidFill>
                            <a:srgbClr val="FF0000"/>
                          </a:solidFill>
                        </a:rPr>
                        <a:t>Учреждение</a:t>
                      </a:r>
                    </a:p>
                    <a:p>
                      <a:r>
                        <a:rPr lang="ru-RU" sz="2800" b="1" i="1" baseline="0" dirty="0" smtClean="0">
                          <a:solidFill>
                            <a:schemeClr val="tx1"/>
                          </a:solidFill>
                        </a:rPr>
                        <a:t>Волгоградское педагогическое училище</a:t>
                      </a:r>
                      <a:endParaRPr lang="ru-RU" sz="2800" b="1" i="1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2800" b="1" i="1" baseline="0" dirty="0" smtClean="0">
                          <a:solidFill>
                            <a:schemeClr val="tx1"/>
                          </a:solidFill>
                        </a:rPr>
                        <a:t>Диплом  №702828</a:t>
                      </a:r>
                    </a:p>
                    <a:p>
                      <a:r>
                        <a:rPr lang="ru-RU" sz="2800" b="1" i="1" baseline="0" dirty="0" smtClean="0">
                          <a:solidFill>
                            <a:schemeClr val="tx1"/>
                          </a:solidFill>
                        </a:rPr>
                        <a:t>20.06.1996</a:t>
                      </a:r>
                      <a:endParaRPr lang="ru-RU" sz="28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i="1" dirty="0" smtClean="0">
                          <a:solidFill>
                            <a:srgbClr val="FF0000"/>
                          </a:solidFill>
                        </a:rPr>
                        <a:t>К</a:t>
                      </a:r>
                      <a:r>
                        <a:rPr lang="ru-RU" sz="2800" b="1" i="1" dirty="0" smtClean="0">
                          <a:solidFill>
                            <a:srgbClr val="FF0000"/>
                          </a:solidFill>
                        </a:rPr>
                        <a:t>валификация</a:t>
                      </a:r>
                    </a:p>
                    <a:p>
                      <a:r>
                        <a:rPr lang="ru-RU" sz="2800" b="1" i="1" dirty="0" smtClean="0">
                          <a:solidFill>
                            <a:schemeClr val="tx1"/>
                          </a:solidFill>
                        </a:rPr>
                        <a:t>Воспитатель в дошкольных учреждениях</a:t>
                      </a:r>
                      <a:endParaRPr lang="ru-RU" sz="28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8" name="Рисунок 7" descr="C:\Users\админ\Downloads\100000419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3116749" y="1875551"/>
            <a:ext cx="4231529" cy="5733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21747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8650" y="188687"/>
            <a:ext cx="7886700" cy="725714"/>
          </a:xfrm>
        </p:spPr>
        <p:txBody>
          <a:bodyPr/>
          <a:lstStyle/>
          <a:p>
            <a:r>
              <a:rPr lang="ru-RU" sz="3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Курсы повышения квалификации</a:t>
            </a:r>
            <a:endParaRPr lang="ru-RU" i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77371" y="1277257"/>
            <a:ext cx="4137479" cy="5268686"/>
          </a:xfrm>
        </p:spPr>
        <p:txBody>
          <a:bodyPr>
            <a:normAutofit fontScale="92500" lnSpcReduction="10000"/>
          </a:bodyPr>
          <a:lstStyle/>
          <a:p>
            <a:r>
              <a:rPr lang="ru-RU" sz="2000" b="1" i="1" dirty="0" smtClean="0"/>
              <a:t>Всероссийский форум «Педагоги России: инновации в образовании» «Нормативно-правовая основа деятельности педагога в условиях реализации ФГОС и ФОП»  февраль 2024</a:t>
            </a:r>
          </a:p>
          <a:p>
            <a:endParaRPr lang="ru-RU" sz="2000" b="1" i="1" dirty="0" smtClean="0"/>
          </a:p>
          <a:p>
            <a:r>
              <a:rPr lang="ru-RU" sz="2000" b="1" i="1" dirty="0" smtClean="0"/>
              <a:t>Международный педагогический форум «Исследовательская и проектная  деятельность дошкольников в соответствии с ФОП Июнь 2024</a:t>
            </a:r>
          </a:p>
          <a:p>
            <a:r>
              <a:rPr lang="ru-RU" sz="2000" b="1" i="1" dirty="0" smtClean="0">
                <a:solidFill>
                  <a:prstClr val="black"/>
                </a:solidFill>
              </a:rPr>
              <a:t>Исследовательская и проектная деятельность  дошкольников и школьников в </a:t>
            </a:r>
            <a:r>
              <a:rPr lang="ru-RU" sz="2000" b="1" i="1" dirty="0" err="1" smtClean="0">
                <a:solidFill>
                  <a:prstClr val="black"/>
                </a:solidFill>
              </a:rPr>
              <a:t>соответсвии</a:t>
            </a:r>
            <a:r>
              <a:rPr lang="ru-RU" sz="2000" b="1" i="1" dirty="0" smtClean="0">
                <a:solidFill>
                  <a:prstClr val="black"/>
                </a:solidFill>
              </a:rPr>
              <a:t> с ФОП 2024</a:t>
            </a:r>
          </a:p>
          <a:p>
            <a:r>
              <a:rPr lang="ru-RU" sz="2000" b="1" i="1" dirty="0" smtClean="0">
                <a:solidFill>
                  <a:prstClr val="black"/>
                </a:solidFill>
              </a:rPr>
              <a:t>Театрализованная деятельность  как средство формирования личностной позиции   2024</a:t>
            </a:r>
          </a:p>
          <a:p>
            <a:pPr marL="0" lvl="0" indent="0">
              <a:spcBef>
                <a:spcPts val="0"/>
              </a:spcBef>
              <a:buNone/>
            </a:pPr>
            <a:endParaRPr lang="ru-RU" sz="2400" b="1" i="1" dirty="0">
              <a:solidFill>
                <a:prstClr val="black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800" b="1" i="1" dirty="0">
              <a:solidFill>
                <a:prstClr val="black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800" b="1" i="1" dirty="0">
              <a:solidFill>
                <a:prstClr val="black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ru-RU" sz="1800" b="1" i="1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pic>
        <p:nvPicPr>
          <p:cNvPr id="9" name="Содержимое 8" descr="C:\Users\админ\Downloads\1000004196.jpg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1029" y="1223168"/>
            <a:ext cx="4335235" cy="47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46373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5502" y="158547"/>
            <a:ext cx="87868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i="1" dirty="0">
                <a:solidFill>
                  <a:srgbClr val="FF0000"/>
                </a:solidFill>
              </a:rPr>
              <a:t>4.Профессиональная деятельность.</a:t>
            </a:r>
          </a:p>
          <a:p>
            <a:pPr lvl="0" algn="ctr"/>
            <a:r>
              <a:rPr lang="ru-RU" sz="2800" b="1" i="1" dirty="0" err="1" smtClean="0">
                <a:solidFill>
                  <a:srgbClr val="002060"/>
                </a:solidFill>
              </a:rPr>
              <a:t>Здоровьесберегающие</a:t>
            </a:r>
            <a:r>
              <a:rPr lang="ru-RU" sz="2800" b="1" i="1" dirty="0" smtClean="0">
                <a:solidFill>
                  <a:srgbClr val="002060"/>
                </a:solidFill>
              </a:rPr>
              <a:t> </a:t>
            </a:r>
            <a:r>
              <a:rPr lang="ru-RU" sz="2800" b="1" i="1" dirty="0">
                <a:solidFill>
                  <a:srgbClr val="002060"/>
                </a:solidFill>
              </a:rPr>
              <a:t>технологии:</a:t>
            </a:r>
          </a:p>
          <a:p>
            <a:pPr lvl="0"/>
            <a:endParaRPr lang="ru-RU" sz="2000" dirty="0"/>
          </a:p>
        </p:txBody>
      </p:sp>
      <p:pic>
        <p:nvPicPr>
          <p:cNvPr id="9" name="Рисунок 8" descr="C:\Users\админ\AppData\Local\Microsoft\Windows\Temporary Internet Files\Content.Word\IMG_20240902_09355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692" y="1226457"/>
            <a:ext cx="5187708" cy="267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9734~1\AppData\Local\Temp\Rar$DIa3288.38072\173736423602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093774"/>
            <a:ext cx="2510972" cy="311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9734~1\AppData\Local\Temp\Rar$DIa3288.31442\173736423582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8452" y="4078513"/>
            <a:ext cx="3406576" cy="2536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админ\Desktop\фото\спорт фк\IMG_20240327_091418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6675" y="3889828"/>
            <a:ext cx="4103039" cy="2755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4620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643944" y="365125"/>
            <a:ext cx="7521262" cy="41871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Технология проектной деятельности</a:t>
            </a:r>
            <a:r>
              <a:rPr lang="ru-RU" sz="31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1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1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1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idx="4294967295"/>
          </p:nvPr>
        </p:nvSpPr>
        <p:spPr>
          <a:xfrm>
            <a:off x="377372" y="943493"/>
            <a:ext cx="3860800" cy="56599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i="1" dirty="0"/>
              <a:t>   </a:t>
            </a:r>
            <a:r>
              <a:rPr lang="ru-RU" sz="2400" b="1" i="1" dirty="0" smtClean="0">
                <a:solidFill>
                  <a:srgbClr val="002060"/>
                </a:solidFill>
              </a:rPr>
              <a:t>«Азбука безопасности»</a:t>
            </a:r>
            <a:endParaRPr lang="ru-RU" sz="2400" b="1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4294967295"/>
          </p:nvPr>
        </p:nvSpPr>
        <p:spPr>
          <a:xfrm>
            <a:off x="5021943" y="914400"/>
            <a:ext cx="3512457" cy="58057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«Развивающие игры»</a:t>
            </a:r>
            <a:endParaRPr lang="ru-RU" sz="2400" b="1" i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C:\Users\админ\Desktop\фото\Безопасность\IMG-20240905-WA00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084" y="2075543"/>
            <a:ext cx="4119824" cy="4463143"/>
          </a:xfrm>
          <a:prstGeom prst="rect">
            <a:avLst/>
          </a:prstGeom>
          <a:noFill/>
        </p:spPr>
      </p:pic>
      <p:pic>
        <p:nvPicPr>
          <p:cNvPr id="5" name="Picture 3" descr="C:\Users\админ\Desktop\фото\интеллк игры\IMG-20241014-WA002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08285" y="2104571"/>
            <a:ext cx="4347029" cy="43470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1983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451428" y="188687"/>
            <a:ext cx="6713777" cy="58057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Технология проектной деятельности</a:t>
            </a:r>
            <a:r>
              <a:rPr lang="ru-RU" sz="31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1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1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1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idx="4294967295"/>
          </p:nvPr>
        </p:nvSpPr>
        <p:spPr>
          <a:xfrm>
            <a:off x="754743" y="986971"/>
            <a:ext cx="3672114" cy="85634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i="1" dirty="0" smtClean="0">
                <a:solidFill>
                  <a:srgbClr val="002060"/>
                </a:solidFill>
              </a:rPr>
              <a:t>«Правила дорожные детям знать положено»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4294967295"/>
          </p:nvPr>
        </p:nvSpPr>
        <p:spPr>
          <a:xfrm>
            <a:off x="5036457" y="987036"/>
            <a:ext cx="3396343" cy="82391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«Занимательная математика»</a:t>
            </a:r>
            <a:endParaRPr lang="ru-RU" sz="2400" b="1" i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админ\Desktop\фото\интеллк игры\IMG-20241014-WA006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05905" y="2017485"/>
            <a:ext cx="4838095" cy="3628571"/>
          </a:xfrm>
          <a:prstGeom prst="rect">
            <a:avLst/>
          </a:prstGeom>
          <a:noFill/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17" y="3178066"/>
            <a:ext cx="4541317" cy="339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435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6400" y="188687"/>
            <a:ext cx="4107543" cy="725714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Игровые технологии</a:t>
            </a:r>
            <a:endParaRPr lang="ru-RU" sz="2800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Рисунок 4" descr="C:\Users\админ\AppData\Local\Microsoft\Windows\Temporary Internet Files\Content.Word\20170111_09211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542" y="881063"/>
            <a:ext cx="3098315" cy="3908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Евгений\Desktop\фотографии\IMG_20221102_11290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653" y="741181"/>
            <a:ext cx="4819378" cy="3604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админ\AppData\Local\Microsoft\Windows\Temporary Internet Files\Content.Word\IMG_20211027_10274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09991" y="3332154"/>
            <a:ext cx="3159676" cy="3322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Евгений\Desktop\неделя безопасности 21\IMG_20210903_09105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987" y="4452257"/>
            <a:ext cx="2943225" cy="213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1199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C:\Users\tabac\OneDrive\Рабочий стол\Новая папка (5)\IMG_20200127_09532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942" y="3309256"/>
            <a:ext cx="4151085" cy="328748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580571" y="348344"/>
            <a:ext cx="8098972" cy="812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</a:rPr>
              <a:t>Технология индивидуально-личностного подхода</a:t>
            </a:r>
            <a:endParaRPr lang="ru-RU" sz="28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1" name="Рисунок 10" descr="C:\Users\админ\AppData\Local\Microsoft\Windows\Temporary Internet Files\Content.Word\IMG_20230814_10034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41108" y="1349829"/>
            <a:ext cx="3061063" cy="3593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админ\Desktop\Новая папка\IMG_20230814_10341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3420" y="1349828"/>
            <a:ext cx="3088409" cy="2492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админ\AppData\Local\Microsoft\Windows\Temporary Internet Files\Content.Word\IMG-20231004-WA0023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91086" y="4320721"/>
            <a:ext cx="2242810" cy="2341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-1" y="0"/>
            <a:ext cx="8718997" cy="760413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sz="2800" b="1" i="1" dirty="0">
                <a:solidFill>
                  <a:srgbClr val="002060"/>
                </a:solidFill>
                <a:latin typeface="+mn-lt"/>
              </a:rPr>
              <a:t>     </a:t>
            </a:r>
            <a:br>
              <a:rPr lang="ru-RU" sz="2800" b="1" i="1" dirty="0">
                <a:solidFill>
                  <a:srgbClr val="002060"/>
                </a:solidFill>
                <a:latin typeface="+mn-lt"/>
              </a:rPr>
            </a:br>
            <a:r>
              <a:rPr lang="ru-RU" sz="2800" b="1" i="1" dirty="0">
                <a:solidFill>
                  <a:srgbClr val="002060"/>
                </a:solidFill>
                <a:latin typeface="+mn-lt"/>
              </a:rPr>
              <a:t>      </a:t>
            </a:r>
            <a:r>
              <a:rPr lang="ru-RU" sz="2800" b="1" i="1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ru-RU" sz="2800" b="1" i="1" dirty="0" smtClean="0">
                <a:solidFill>
                  <a:srgbClr val="002060"/>
                </a:solidFill>
                <a:latin typeface="+mn-lt"/>
              </a:rPr>
            </a:br>
            <a:r>
              <a:rPr lang="ru-RU" sz="2800" b="1" i="1" dirty="0" smtClean="0">
                <a:solidFill>
                  <a:srgbClr val="002060"/>
                </a:solidFill>
                <a:latin typeface="+mn-lt"/>
              </a:rPr>
              <a:t>      </a:t>
            </a:r>
            <a:r>
              <a:rPr lang="ru-RU" sz="3100" b="1" i="1" dirty="0" smtClean="0">
                <a:solidFill>
                  <a:srgbClr val="002060"/>
                </a:solidFill>
                <a:latin typeface="+mn-lt"/>
              </a:rPr>
              <a:t>Информационно-коммуникативная </a:t>
            </a:r>
            <a:r>
              <a:rPr lang="ru-RU" sz="3100" b="1" i="1" dirty="0">
                <a:solidFill>
                  <a:srgbClr val="002060"/>
                </a:solidFill>
                <a:latin typeface="+mn-lt"/>
              </a:rPr>
              <a:t>технология</a:t>
            </a:r>
            <a:br>
              <a:rPr lang="ru-RU" sz="3100" b="1" i="1" dirty="0">
                <a:solidFill>
                  <a:srgbClr val="002060"/>
                </a:solidFill>
                <a:latin typeface="+mn-lt"/>
              </a:rPr>
            </a:br>
            <a:r>
              <a:rPr lang="ru-RU" sz="3100" b="1" i="1" dirty="0">
                <a:solidFill>
                  <a:srgbClr val="002060"/>
                </a:solidFill>
                <a:latin typeface="+mn-lt"/>
              </a:rPr>
              <a:t/>
            </a:r>
            <a:br>
              <a:rPr lang="ru-RU" sz="3100" b="1" i="1" dirty="0">
                <a:solidFill>
                  <a:srgbClr val="002060"/>
                </a:solidFill>
                <a:latin typeface="+mn-lt"/>
              </a:rPr>
            </a:br>
            <a:endParaRPr lang="ru-RU" sz="3100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0146" y="562769"/>
            <a:ext cx="5803911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i="1" dirty="0"/>
          </a:p>
          <a:p>
            <a:pPr>
              <a:buFont typeface="Arial" pitchFamily="34" charset="0"/>
              <a:buChar char="•"/>
            </a:pPr>
            <a:r>
              <a:rPr lang="ru-RU" sz="2000" b="1" i="1" dirty="0" smtClean="0"/>
              <a:t>Оформление </a:t>
            </a:r>
            <a:r>
              <a:rPr lang="ru-RU" sz="2000" b="1" i="1" dirty="0"/>
              <a:t>материалов по различным направлениям деятельности с использованием программ Microsoft Office, Word, </a:t>
            </a:r>
            <a:r>
              <a:rPr lang="ru-RU" sz="2000" b="1" i="1" dirty="0" smtClean="0"/>
              <a:t>в</a:t>
            </a:r>
          </a:p>
          <a:p>
            <a:pPr>
              <a:buFont typeface="Arial" pitchFamily="34" charset="0"/>
              <a:buChar char="•"/>
            </a:pPr>
            <a:r>
              <a:rPr lang="ru-RU" sz="2000" b="1" i="1" dirty="0" smtClean="0"/>
              <a:t>разработки </a:t>
            </a:r>
            <a:r>
              <a:rPr lang="ru-RU" sz="2000" b="1" i="1" dirty="0"/>
              <a:t>планов и конспектов НОД, различного вида мероприятий, консультаций для родителей.  </a:t>
            </a:r>
            <a:endParaRPr lang="ru-RU" sz="2000" b="1" i="1" dirty="0" smtClean="0"/>
          </a:p>
          <a:p>
            <a:pPr>
              <a:buFont typeface="Arial" pitchFamily="34" charset="0"/>
              <a:buChar char="•"/>
            </a:pPr>
            <a:r>
              <a:rPr lang="ru-RU" sz="2000" b="1" i="1" dirty="0" smtClean="0"/>
              <a:t>создание </a:t>
            </a:r>
            <a:r>
              <a:rPr lang="ru-RU" sz="2000" b="1" i="1" dirty="0"/>
              <a:t>презентации в программе Power Point для повышения эффективности воспитательно-образовательного процесса  с детьми и педагогической компетенции у родителей в процессе проведения родительских собраний, праздничных мероприятий.</a:t>
            </a:r>
          </a:p>
          <a:p>
            <a:pPr>
              <a:buFont typeface="Arial" pitchFamily="34" charset="0"/>
              <a:buChar char="•"/>
            </a:pPr>
            <a:r>
              <a:rPr lang="ru-RU" sz="2000" b="1" i="1" dirty="0" smtClean="0"/>
              <a:t>дополнительный </a:t>
            </a:r>
            <a:r>
              <a:rPr lang="ru-RU" sz="2000" b="1" i="1" dirty="0"/>
              <a:t>познавательно – иллюстративный материал из </a:t>
            </a:r>
            <a:endParaRPr lang="ru-RU" sz="2000" b="1" i="1" dirty="0" smtClean="0"/>
          </a:p>
          <a:p>
            <a:r>
              <a:rPr lang="ru-RU" sz="2000" b="1" i="1" dirty="0" smtClean="0"/>
              <a:t>интернета </a:t>
            </a:r>
            <a:r>
              <a:rPr lang="ru-RU" sz="2000" b="1" i="1" dirty="0"/>
              <a:t>для оформления стендов, </a:t>
            </a:r>
            <a:endParaRPr lang="ru-RU" sz="2000" b="1" i="1" dirty="0" smtClean="0"/>
          </a:p>
          <a:p>
            <a:r>
              <a:rPr lang="ru-RU" sz="2000" b="1" i="1" dirty="0" smtClean="0"/>
              <a:t>буклетов </a:t>
            </a:r>
            <a:r>
              <a:rPr lang="ru-RU" sz="2000" b="1" i="1" dirty="0"/>
              <a:t>и т.д.</a:t>
            </a:r>
          </a:p>
          <a:p>
            <a:pPr>
              <a:buFont typeface="Arial" pitchFamily="34" charset="0"/>
              <a:buChar char="•"/>
            </a:pPr>
            <a:r>
              <a:rPr lang="ru-RU" sz="2000" b="1" i="1" dirty="0" smtClean="0"/>
              <a:t>знакомство </a:t>
            </a:r>
            <a:r>
              <a:rPr lang="ru-RU" sz="2000" b="1" i="1" dirty="0"/>
              <a:t>с опытом педагогов </a:t>
            </a:r>
          </a:p>
          <a:p>
            <a:r>
              <a:rPr lang="ru-RU" sz="2000" b="1" i="1" dirty="0"/>
              <a:t>из разных регионов страны.</a:t>
            </a:r>
            <a:br>
              <a:rPr lang="ru-RU" sz="2000" b="1" i="1" dirty="0"/>
            </a:br>
            <a:r>
              <a:rPr lang="ru-RU" sz="2000" b="1" i="1" dirty="0"/>
              <a:t/>
            </a:r>
            <a:br>
              <a:rPr lang="ru-RU" sz="2000" b="1" i="1" dirty="0"/>
            </a:br>
            <a:endParaRPr lang="ru-RU" sz="2000" b="1" i="1" dirty="0"/>
          </a:p>
        </p:txBody>
      </p:sp>
      <p:pic>
        <p:nvPicPr>
          <p:cNvPr id="7" name="Picture 2" descr="C:\Users\админ\Desktop\дорожная безопасность\IMG_029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93"/>
          <a:stretch/>
        </p:blipFill>
        <p:spPr bwMode="auto">
          <a:xfrm>
            <a:off x="5096778" y="4290580"/>
            <a:ext cx="3798313" cy="235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C:\Users\админ\Downloads\100000427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57369" y="580571"/>
            <a:ext cx="2810859" cy="3489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5392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9840" y="334852"/>
            <a:ext cx="3276063" cy="1450405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ru-RU" sz="2800" b="1" i="1" dirty="0">
                <a:solidFill>
                  <a:srgbClr val="002060"/>
                </a:solidFill>
                <a:latin typeface="+mn-lt"/>
              </a:rPr>
              <a:t>Технология исследовательской деятельности</a:t>
            </a:r>
          </a:p>
        </p:txBody>
      </p:sp>
      <p:pic>
        <p:nvPicPr>
          <p:cNvPr id="11" name="Рисунок 10"/>
          <p:cNvPicPr/>
          <p:nvPr/>
        </p:nvPicPr>
        <p:blipFill>
          <a:blip r:embed="rId3"/>
          <a:stretch>
            <a:fillRect/>
          </a:stretch>
        </p:blipFill>
        <p:spPr>
          <a:xfrm>
            <a:off x="3972379" y="267380"/>
            <a:ext cx="4914900" cy="2752725"/>
          </a:xfrm>
          <a:prstGeom prst="rect">
            <a:avLst/>
          </a:prstGeom>
        </p:spPr>
      </p:pic>
      <p:pic>
        <p:nvPicPr>
          <p:cNvPr id="13" name="Рисунок 12" descr="C:\Users\админ\Desktop\магнит\IMG_20241114_09002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996" y="2061029"/>
            <a:ext cx="3533804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админ\AppData\Local\Microsoft\Windows\Temporary Internet Files\Content.Word\IMG_20241114_09122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27811" y="3149600"/>
            <a:ext cx="3343733" cy="3426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48559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28914" y="333828"/>
            <a:ext cx="7387772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</a:rPr>
              <a:t>Интерактивные педагогические технологии 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</a:rPr>
              <a:t>(работа в парах, цепочка, дерево решений)</a:t>
            </a:r>
            <a:endParaRPr lang="ru-RU" sz="20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Рисунок 6" descr="C:\Users\админ\Desktop\Кузнецова\IMG_20231122_09221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148" y="1378392"/>
            <a:ext cx="3385481" cy="2438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админ\Downloads\IMG-20211129-WA0001-2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93909" y="2307771"/>
            <a:ext cx="4614662" cy="3454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5" descr="C:\Users\админ\Desktop\Кузнецова\IMG_20231122_092113.jpg"/>
          <p:cNvPicPr>
            <a:picLocks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4078514"/>
            <a:ext cx="3483428" cy="253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66057" y="174172"/>
            <a:ext cx="5196114" cy="9289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err="1" smtClean="0">
                <a:solidFill>
                  <a:schemeClr val="tx2">
                    <a:lumMod val="75000"/>
                  </a:schemeClr>
                </a:solidFill>
              </a:rPr>
              <a:t>Нейроигры</a:t>
            </a: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</a:rPr>
              <a:t> как педагогическая находка</a:t>
            </a:r>
            <a:endParaRPr lang="ru-RU" sz="28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Рисунок 3" descr="C:\Users\админ\Desktop\Евсеева Н.С\IMG2025092608481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7021" y="1705847"/>
            <a:ext cx="5117779" cy="4332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админ\Desktop\Евсеева Н.С\IMG2025092608430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3486" y="1988457"/>
            <a:ext cx="3367314" cy="451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C:\Users\админ\AppData\Local\Microsoft\Windows\Temporary Internet Files\Content.Word\IMG2025092608525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81829" y="2426670"/>
            <a:ext cx="5558970" cy="423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админ\AppData\Local\Microsoft\Windows\Temporary Internet Files\Content.Word\IMG2025093008400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420" y="199570"/>
            <a:ext cx="4098323" cy="3748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C:\Users\админ\AppData\Local\Microsoft\Windows\Temporary Internet Files\Content.Word\IMG2025092608491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4399" y="1538515"/>
            <a:ext cx="5515429" cy="5123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админ\AppData\Local\Microsoft\Windows\Temporary Internet Files\Content.Word\IMG2025093008401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4172" y="201253"/>
            <a:ext cx="3599542" cy="4080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75771" y="725715"/>
            <a:ext cx="5936344" cy="8418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</a:rPr>
              <a:t>Дополнительное образование (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</a:rPr>
              <a:t>шахматный кружок</a:t>
            </a: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ru-RU" sz="28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Рисунок 3" descr="C:\Users\админ\AppData\Local\Microsoft\Windows\Temporary Internet Files\Content.Word\IMG2025092608594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425698"/>
            <a:ext cx="4876800" cy="4076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админ\AppData\Local\Microsoft\Windows\Temporary Internet Files\Content.Word\IMG-20250926-WA0028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80000" y="3018972"/>
            <a:ext cx="3881758" cy="3609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админ\AppData\Local\Microsoft\Windows\Temporary Internet Files\Content.Word\IMG2025092608594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11614" y="275772"/>
            <a:ext cx="2150215" cy="2931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449943" y="188686"/>
            <a:ext cx="81280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</a:rPr>
              <a:t>Духовно-нравственное  воспитание</a:t>
            </a:r>
          </a:p>
        </p:txBody>
      </p:sp>
      <p:pic>
        <p:nvPicPr>
          <p:cNvPr id="15" name="Рисунок 14" descr="C:\Users\админ\Desktop\Новая папка\IMG_20240506_12072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9780" y="1245507"/>
            <a:ext cx="6031191" cy="4182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C:\Users\Svetliachok\папка Л-Э\фото 2018-19\зима\Театр\гр8\IMG_9670.JPG"/>
          <p:cNvPicPr/>
          <p:nvPr/>
        </p:nvPicPr>
        <p:blipFill>
          <a:blip r:embed="rId4" cstate="print"/>
          <a:srcRect t="20764" b="5932"/>
          <a:stretch>
            <a:fillRect/>
          </a:stretch>
        </p:blipFill>
        <p:spPr bwMode="auto">
          <a:xfrm>
            <a:off x="4426857" y="4255840"/>
            <a:ext cx="4373588" cy="242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C:\Users\админ\Desktop\фото\праздники\Но23 февралявая папка\IMG_20240220_10320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589" y="4381500"/>
            <a:ext cx="3311107" cy="2295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888973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3201" y="174171"/>
            <a:ext cx="44704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</a:rPr>
              <a:t>Патриотическое воспитание детей</a:t>
            </a:r>
            <a:endParaRPr lang="ru-RU" sz="28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Рисунок 3" descr="C:\Users\админ\Desktop\Новая папка\IMG-20240507-WA019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300" y="1308325"/>
            <a:ext cx="4211100" cy="2900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админ\Desktop\Новая папка\IMG_20240611_09481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9507" y="1843315"/>
            <a:ext cx="3496151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админ\Desktop\Новая папка\IMG-20241101-WA0151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2479" y="3815045"/>
            <a:ext cx="3791178" cy="2825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админ\Desktop\Новая папка\IMG_20240507_100640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19476" y="3802743"/>
            <a:ext cx="3666581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админ\AppData\Local\Microsoft\Windows\Temporary Internet Files\Content.Word\IMG-20240507-WA0046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26593" y="215691"/>
            <a:ext cx="4838700" cy="167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93181" y="193184"/>
            <a:ext cx="8731877" cy="991672"/>
          </a:xfrm>
        </p:spPr>
        <p:txBody>
          <a:bodyPr>
            <a:normAutofit fontScale="90000"/>
          </a:bodyPr>
          <a:lstStyle/>
          <a:p>
            <a:r>
              <a:rPr lang="ru-RU" sz="3100" b="1" i="1" dirty="0">
                <a:solidFill>
                  <a:srgbClr val="FF0000"/>
                </a:solidFill>
                <a:latin typeface="+mn-lt"/>
              </a:rPr>
              <a:t>4.2. Осуществление методической деятельности</a:t>
            </a:r>
            <a:br>
              <a:rPr lang="ru-RU" sz="3100" b="1" i="1" dirty="0">
                <a:solidFill>
                  <a:srgbClr val="FF0000"/>
                </a:solidFill>
                <a:latin typeface="+mn-lt"/>
              </a:rPr>
            </a:br>
            <a:r>
              <a:rPr lang="ru-RU" sz="3100" b="1" i="1" dirty="0" smtClean="0">
                <a:solidFill>
                  <a:srgbClr val="FF0000"/>
                </a:solidFill>
                <a:latin typeface="+mn-lt"/>
              </a:rPr>
              <a:t>  </a:t>
            </a:r>
            <a:r>
              <a:rPr lang="ru-RU" sz="2800" b="1" i="1" dirty="0" smtClean="0">
                <a:solidFill>
                  <a:srgbClr val="002060"/>
                </a:solidFill>
                <a:latin typeface="+mn-lt"/>
              </a:rPr>
              <a:t>Развивающая </a:t>
            </a:r>
            <a:r>
              <a:rPr lang="ru-RU" sz="2800" b="1" i="1" dirty="0">
                <a:solidFill>
                  <a:srgbClr val="002060"/>
                </a:solidFill>
                <a:latin typeface="+mn-lt"/>
              </a:rPr>
              <a:t>предметно-пространственная среда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0C519CA-3F22-BCB1-AAF8-EB75BA64523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7147" y="1814286"/>
            <a:ext cx="3055622" cy="4074162"/>
          </a:xfrm>
          <a:prstGeom prst="rect">
            <a:avLst/>
          </a:prstGeom>
        </p:spPr>
      </p:pic>
      <p:pic>
        <p:nvPicPr>
          <p:cNvPr id="8" name="Рисунок 7" descr="C:\Users\Хозяин\AppData\Local\Temp\Tmp_view\173466733301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130" y="1161144"/>
            <a:ext cx="5466669" cy="52033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19714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C:\Users\админ\Desktop\Евсеева Н.С\IMG2025092614112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876" y="204527"/>
            <a:ext cx="4439267" cy="3104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админ\Desktop\Евсеева Н.С\IMG2025092614113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65227" y="2307772"/>
            <a:ext cx="4390088" cy="336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админ\Desktop\Евсеева Н.С\IMG2025092614125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7029" y="3439625"/>
            <a:ext cx="4291236" cy="3236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07999" y="203200"/>
            <a:ext cx="8302172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</a:rPr>
              <a:t>Участие в педагогических советах,  методических объединениях, семинарах-практикумах</a:t>
            </a:r>
            <a:endParaRPr lang="ru-RU" sz="28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999" y="1611084"/>
            <a:ext cx="4586515" cy="489131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sz="2000" b="1" i="1" dirty="0" smtClean="0">
                <a:solidFill>
                  <a:schemeClr val="tx1"/>
                </a:solidFill>
              </a:rPr>
              <a:t>Презентация опыта работы по дополнительной программе «</a:t>
            </a:r>
            <a:r>
              <a:rPr lang="ru-RU" sz="2000" b="1" i="1" dirty="0" err="1" smtClean="0">
                <a:solidFill>
                  <a:schemeClr val="tx1"/>
                </a:solidFill>
              </a:rPr>
              <a:t>Сказка-дети</a:t>
            </a:r>
            <a:r>
              <a:rPr lang="ru-RU" sz="2000" b="1" i="1" dirty="0" smtClean="0">
                <a:solidFill>
                  <a:schemeClr val="tx1"/>
                </a:solidFill>
              </a:rPr>
              <a:t> – театр»  (Педсовет Протокол №2 от 26.12.24)</a:t>
            </a:r>
          </a:p>
          <a:p>
            <a:pPr marL="342900" indent="-342900">
              <a:buAutoNum type="arabicPeriod"/>
            </a:pPr>
            <a:r>
              <a:rPr lang="ru-RU" sz="2000" b="1" i="1" dirty="0" smtClean="0">
                <a:solidFill>
                  <a:schemeClr val="tx1"/>
                </a:solidFill>
              </a:rPr>
              <a:t>«Использование макетов и моделей в работе с детьми» – презентация макета «Космос»  (Педсовет. Протокол №4 от 29.03.24)</a:t>
            </a:r>
          </a:p>
          <a:p>
            <a:pPr marL="342900" indent="-342900">
              <a:buAutoNum type="arabicPeriod"/>
            </a:pPr>
            <a:r>
              <a:rPr lang="ru-RU" sz="2000" b="1" i="1" dirty="0" smtClean="0">
                <a:solidFill>
                  <a:schemeClr val="tx1"/>
                </a:solidFill>
              </a:rPr>
              <a:t>«</a:t>
            </a:r>
            <a:r>
              <a:rPr lang="ru-RU" sz="2000" b="1" i="1" dirty="0" err="1" smtClean="0">
                <a:solidFill>
                  <a:schemeClr val="tx1"/>
                </a:solidFill>
              </a:rPr>
              <a:t>Нейрогимнастика</a:t>
            </a:r>
            <a:r>
              <a:rPr lang="ru-RU" sz="2000" b="1" i="1" dirty="0" smtClean="0">
                <a:solidFill>
                  <a:schemeClr val="tx1"/>
                </a:solidFill>
              </a:rPr>
              <a:t> – умные упражнения для детей и взрослых» (Районное методическое объединение. Протокол №4 от 26.03. 25)</a:t>
            </a:r>
            <a:endParaRPr lang="ru-RU" sz="2000" b="1" i="1" dirty="0">
              <a:solidFill>
                <a:schemeClr val="tx1"/>
              </a:solidFill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12827" y="1364342"/>
            <a:ext cx="2531173" cy="3018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C:\Users\админ\AppData\Local\Microsoft\Windows\Temporary Internet Files\Content.Word\IMG2025092608491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91314" y="2481943"/>
            <a:ext cx="2218743" cy="3365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C:\Users\админ\Desktop\Кузнецова\IMG_20240226_13242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18572" y="4520613"/>
            <a:ext cx="2756171" cy="20616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316442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32000" y="246742"/>
            <a:ext cx="5820228" cy="7692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Разработка  методических   пособий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98285" y="1480458"/>
            <a:ext cx="4949371" cy="48187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r>
              <a:rPr lang="ru-RU" sz="2400" b="1" i="1" dirty="0" smtClean="0">
                <a:solidFill>
                  <a:schemeClr val="tx1"/>
                </a:solidFill>
              </a:rPr>
              <a:t>Картотека игр по </a:t>
            </a:r>
            <a:r>
              <a:rPr lang="ru-RU" sz="2400" b="1" i="1" dirty="0" err="1" smtClean="0">
                <a:solidFill>
                  <a:schemeClr val="tx1"/>
                </a:solidFill>
              </a:rPr>
              <a:t>нейрогимнастике</a:t>
            </a:r>
            <a:endParaRPr lang="ru-RU" sz="2400" b="1" i="1" dirty="0" smtClean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ru-RU" sz="2400" b="1" i="1" dirty="0" smtClean="0">
                <a:solidFill>
                  <a:schemeClr val="tx1"/>
                </a:solidFill>
              </a:rPr>
              <a:t>Конспект занятия «В мире профессий»</a:t>
            </a:r>
          </a:p>
          <a:p>
            <a:pPr marL="457200" indent="-457200">
              <a:buAutoNum type="arabicPeriod"/>
            </a:pPr>
            <a:r>
              <a:rPr lang="ru-RU" sz="2400" b="1" i="1" dirty="0" smtClean="0">
                <a:solidFill>
                  <a:schemeClr val="tx1"/>
                </a:solidFill>
              </a:rPr>
              <a:t>Картотека игр  для сенсорного развития детей на основе игрового пособия «Домик»</a:t>
            </a:r>
          </a:p>
          <a:p>
            <a:pPr marL="457200" indent="-457200">
              <a:buAutoNum type="arabicPeriod"/>
            </a:pPr>
            <a:r>
              <a:rPr lang="ru-RU" sz="2400" b="1" i="1" dirty="0" smtClean="0">
                <a:solidFill>
                  <a:schemeClr val="tx1"/>
                </a:solidFill>
              </a:rPr>
              <a:t>Картотека игр на основе крышек «</a:t>
            </a:r>
            <a:r>
              <a:rPr lang="ru-RU" sz="2400" b="1" i="1" dirty="0" err="1" smtClean="0">
                <a:solidFill>
                  <a:schemeClr val="tx1"/>
                </a:solidFill>
              </a:rPr>
              <a:t>фруто-няня</a:t>
            </a:r>
            <a:r>
              <a:rPr lang="ru-RU" sz="2400" b="1" i="1" dirty="0" smtClean="0">
                <a:solidFill>
                  <a:schemeClr val="tx1"/>
                </a:solidFill>
              </a:rPr>
              <a:t>»</a:t>
            </a:r>
          </a:p>
          <a:p>
            <a:pPr marL="457200" indent="-457200">
              <a:buAutoNum type="arabicPeriod"/>
            </a:pPr>
            <a:endParaRPr lang="ru-RU" sz="2400" b="1" i="1" dirty="0">
              <a:solidFill>
                <a:schemeClr val="tx1"/>
              </a:solidFill>
            </a:endParaRPr>
          </a:p>
        </p:txBody>
      </p:sp>
      <p:pic>
        <p:nvPicPr>
          <p:cNvPr id="8" name="Рисунок 7" descr="C:\Users\админ\Desktop\фото\Кузнецова\крышки\IMG_20231107_09043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60023" y="4020457"/>
            <a:ext cx="3303406" cy="2568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админ\Desktop\Евсеева Н.С\IMG2025092608425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00877" y="1314450"/>
            <a:ext cx="3199618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640114" y="203201"/>
            <a:ext cx="6246585" cy="76925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latin typeface="+mn-lt"/>
              </a:rPr>
              <a:t>Разработка  игровых  пособий</a:t>
            </a:r>
            <a:endParaRPr lang="ru-RU" sz="2800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61257" y="1306285"/>
            <a:ext cx="3222172" cy="52686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i="1" dirty="0" smtClean="0">
                <a:solidFill>
                  <a:schemeClr val="tx1"/>
                </a:solidFill>
              </a:rPr>
              <a:t>1.Д/и «Домик» для сенсомоторного  развития детей</a:t>
            </a:r>
          </a:p>
          <a:p>
            <a:r>
              <a:rPr lang="ru-RU" sz="2400" b="1" i="1" dirty="0" smtClean="0">
                <a:solidFill>
                  <a:schemeClr val="tx1"/>
                </a:solidFill>
              </a:rPr>
              <a:t>2. Макет «Космос» для познавательного развития детей.</a:t>
            </a:r>
          </a:p>
          <a:p>
            <a:r>
              <a:rPr lang="ru-RU" sz="2400" b="1" i="1" dirty="0" smtClean="0">
                <a:solidFill>
                  <a:schemeClr val="tx1"/>
                </a:solidFill>
              </a:rPr>
              <a:t>3. </a:t>
            </a:r>
            <a:r>
              <a:rPr lang="ru-RU" sz="2400" b="1" i="1" dirty="0" err="1" smtClean="0">
                <a:solidFill>
                  <a:schemeClr val="tx1"/>
                </a:solidFill>
              </a:rPr>
              <a:t>Массажер</a:t>
            </a:r>
            <a:r>
              <a:rPr lang="ru-RU" sz="2400" b="1" i="1" dirty="0" smtClean="0">
                <a:solidFill>
                  <a:schemeClr val="tx1"/>
                </a:solidFill>
              </a:rPr>
              <a:t> для профилактики плоскостопия</a:t>
            </a:r>
          </a:p>
          <a:p>
            <a:r>
              <a:rPr lang="ru-RU" sz="2400" b="1" i="1" dirty="0" smtClean="0">
                <a:solidFill>
                  <a:schemeClr val="tx1"/>
                </a:solidFill>
              </a:rPr>
              <a:t>4. </a:t>
            </a:r>
            <a:r>
              <a:rPr lang="ru-RU" sz="2400" b="1" i="1" dirty="0" err="1" smtClean="0">
                <a:solidFill>
                  <a:schemeClr val="tx1"/>
                </a:solidFill>
              </a:rPr>
              <a:t>Лэпбук</a:t>
            </a:r>
            <a:r>
              <a:rPr lang="ru-RU" sz="2400" b="1" i="1" dirty="0" smtClean="0">
                <a:solidFill>
                  <a:schemeClr val="tx1"/>
                </a:solidFill>
              </a:rPr>
              <a:t> «ПДД»</a:t>
            </a:r>
          </a:p>
          <a:p>
            <a:r>
              <a:rPr lang="ru-RU" sz="2400" b="1" i="1" dirty="0" smtClean="0">
                <a:solidFill>
                  <a:schemeClr val="tx1"/>
                </a:solidFill>
              </a:rPr>
              <a:t>5. Д/и «Сортировка мусора»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pic>
        <p:nvPicPr>
          <p:cNvPr id="10" name="Рисунок 9" descr="C:\Users\9734~1\AppData\Local\Temp\Rar$DIa4292.3191\173752703699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653601" y="270987"/>
            <a:ext cx="2987062" cy="3993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9734~1\AppData\Local\Temp\Rar$DIa5088.49819\173434310666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36582" y="3732439"/>
            <a:ext cx="287655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админ\AppData\Local\Microsoft\Windows\Temporary Internet Files\Content.Word\IMG_20221101_10450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10453" y="3575732"/>
            <a:ext cx="2748921" cy="3035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9734~1\AppData\Local\Temp\Rar$DIa2756.49960\1734345389298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465779">
            <a:off x="2801258" y="1335314"/>
            <a:ext cx="2481943" cy="1879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314280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C:\Users\админ\AppData\Local\Microsoft\Windows\Temporary Internet Files\Content.Word\IMG-20250926-WA0020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038" y="3570514"/>
            <a:ext cx="4801961" cy="309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админ\Desktop\Евсеева Н.С\IMG-20250926-WA0030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3524" y="223043"/>
            <a:ext cx="4801961" cy="3260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админ\AppData\Local\Microsoft\Windows\Temporary Internet Files\Content.Word\IMG-20250926-WA0026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14699" y="1828800"/>
            <a:ext cx="3539015" cy="4808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5370286" y="507999"/>
            <a:ext cx="3468914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err="1" smtClean="0">
                <a:solidFill>
                  <a:schemeClr val="tx2">
                    <a:lumMod val="75000"/>
                  </a:schemeClr>
                </a:solidFill>
              </a:rPr>
              <a:t>Фотогалерея</a:t>
            </a:r>
            <a:endParaRPr lang="ru-RU" sz="28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Рисунок 8" descr="C:\Users\9734~1\AppData\Local\Temp\Rar$DIa3552.29582\1000004243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3200" y="1436915"/>
            <a:ext cx="3614119" cy="5155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админ\Desktop\Евсеева Н.С\IMG2025092609484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149" y="203200"/>
            <a:ext cx="4634251" cy="3425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админ\AppData\Local\Microsoft\Windows\Temporary Internet Files\Content.Word\1000004246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63841" y="2801258"/>
            <a:ext cx="4030672" cy="377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25970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C:\Users\админ\AppData\Local\Microsoft\Windows\Temporary Internet Files\Content.Word\IMG2025092609460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625600"/>
            <a:ext cx="3584122" cy="4877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админ\Desktop\Евсеева Н.С\IMG2025092609474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154" y="201692"/>
            <a:ext cx="4355875" cy="3209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админ\Desktop\Евсеева Н.С\IMG2025092610033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3829" y="3178629"/>
            <a:ext cx="4586513" cy="345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8789" y="218941"/>
            <a:ext cx="8386561" cy="5280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  <a:latin typeface="+mn-lt"/>
              </a:rPr>
              <a:t>5.Взаимодействие с семьями воспитанников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1B000EB-C732-4C38-92F3-E3B276EB3E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1000"/>
                    </a14:imgEffect>
                    <a14:imgEffect>
                      <a14:brightnessContrast brigh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19" y="943428"/>
            <a:ext cx="5080300" cy="3810226"/>
          </a:xfrm>
          <a:prstGeom prst="rect">
            <a:avLst/>
          </a:prstGeom>
        </p:spPr>
      </p:pic>
      <p:pic>
        <p:nvPicPr>
          <p:cNvPr id="5" name="Рисунок 4" descr="C:\Users\админ\Desktop\фото\Безопасность\IMG-20240926-WA0027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26623" y="1625600"/>
            <a:ext cx="3998063" cy="4942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329000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4546" y="227304"/>
            <a:ext cx="889930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FF0000"/>
                </a:solidFill>
              </a:rPr>
              <a:t> 6. Демонстрация уровня педагогической деятельности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Личные </a:t>
            </a:r>
            <a:r>
              <a:rPr lang="ru-RU" sz="2400" b="1" i="1" dirty="0">
                <a:solidFill>
                  <a:srgbClr val="002060"/>
                </a:solidFill>
              </a:rPr>
              <a:t>достижения (награды и поощрения)</a:t>
            </a:r>
          </a:p>
        </p:txBody>
      </p:sp>
      <p:pic>
        <p:nvPicPr>
          <p:cNvPr id="5" name="Рисунок 4" descr="C:\Users\админ\Downloads\100000478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0514" y="1480457"/>
            <a:ext cx="7010401" cy="5174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175903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 descr="C:\Users\админ\Desktop\фото\сертификат\IMG-20241017-WA004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2884" y="253430"/>
            <a:ext cx="5221573" cy="6307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950856" y="4470401"/>
            <a:ext cx="2423885" cy="18723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Награды детей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pic>
        <p:nvPicPr>
          <p:cNvPr id="13" name="Рисунок 12" descr="C:\Users\админ\Desktop\фото\сертификат\IMG-20241016-WA0008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4058" y="2050880"/>
            <a:ext cx="3139084" cy="2262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66581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C:\Users\админ\AppData\Local\Microsoft\Windows\Temporary Internet Files\Content.Word\IMG2025092609554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8343" y="1611087"/>
            <a:ext cx="6197600" cy="5050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20914" y="275772"/>
            <a:ext cx="6066972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</a:rPr>
              <a:t>СПАСИБО ЗА ВНИМАНИЕ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1348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3094</TotalTime>
  <Words>536</Words>
  <Application>Microsoft Office PowerPoint</Application>
  <PresentationFormat>Экран (4:3)</PresentationFormat>
  <Paragraphs>84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Портфолио воспитателя  </vt:lpstr>
      <vt:lpstr>Содержание</vt:lpstr>
      <vt:lpstr>1. Информационная карта</vt:lpstr>
      <vt:lpstr>Презентация PowerPoint</vt:lpstr>
      <vt:lpstr>2. Образование</vt:lpstr>
      <vt:lpstr>3. Курсы повышения квалификации</vt:lpstr>
      <vt:lpstr>Презентация PowerPoint</vt:lpstr>
      <vt:lpstr>  Технология проектной деятельности  </vt:lpstr>
      <vt:lpstr>  Технология проектной деятельности  </vt:lpstr>
      <vt:lpstr>Игровые технологии</vt:lpstr>
      <vt:lpstr>Презентация PowerPoint</vt:lpstr>
      <vt:lpstr>                   Информационно-коммуникативная технология  </vt:lpstr>
      <vt:lpstr>Технология исследовательской деятельности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4.2. Осуществление методической деятельности   Развивающая предметно-пространственная среда</vt:lpstr>
      <vt:lpstr>Презентация PowerPoint</vt:lpstr>
      <vt:lpstr>Презентация PowerPoint</vt:lpstr>
      <vt:lpstr>Презентация PowerPoint</vt:lpstr>
      <vt:lpstr>Разработка  игровых  пособий</vt:lpstr>
      <vt:lpstr>Презентация PowerPoint</vt:lpstr>
      <vt:lpstr>Презентация PowerPoint</vt:lpstr>
      <vt:lpstr>Презентация PowerPoint</vt:lpstr>
      <vt:lpstr>5.Взаимодействие с семьями воспитанников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Пользователь Windows</cp:lastModifiedBy>
  <cp:revision>139</cp:revision>
  <dcterms:created xsi:type="dcterms:W3CDTF">2021-02-18T14:58:06Z</dcterms:created>
  <dcterms:modified xsi:type="dcterms:W3CDTF">2025-09-30T08:27:53Z</dcterms:modified>
</cp:coreProperties>
</file>